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8" r:id="rId2"/>
    <p:sldMasterId id="2147483750" r:id="rId3"/>
  </p:sldMasterIdLst>
  <p:notesMasterIdLst>
    <p:notesMasterId r:id="rId17"/>
  </p:notesMasterIdLst>
  <p:sldIdLst>
    <p:sldId id="389" r:id="rId4"/>
    <p:sldId id="738" r:id="rId5"/>
    <p:sldId id="437" r:id="rId6"/>
    <p:sldId id="739" r:id="rId7"/>
    <p:sldId id="737" r:id="rId8"/>
    <p:sldId id="258" r:id="rId9"/>
    <p:sldId id="439" r:id="rId10"/>
    <p:sldId id="387" r:id="rId11"/>
    <p:sldId id="429" r:id="rId12"/>
    <p:sldId id="401" r:id="rId13"/>
    <p:sldId id="257" r:id="rId14"/>
    <p:sldId id="264" r:id="rId15"/>
    <p:sldId id="73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s, Christopher D." initials="ECD" lastIdx="14" clrIdx="0"/>
  <p:cmAuthor id="2" name="Spears, Bryan M." initials="SBM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000066"/>
    <a:srgbClr val="FF9900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72" autoAdjust="0"/>
    <p:restoredTop sz="71563" autoAdjust="0"/>
  </p:normalViewPr>
  <p:slideViewPr>
    <p:cSldViewPr snapToGrid="0">
      <p:cViewPr varScale="1">
        <p:scale>
          <a:sx n="78" d="100"/>
          <a:sy n="78" d="100"/>
        </p:scale>
        <p:origin x="148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0BC94-28B2-4C08-B54B-A8BF951A9011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69597-66A1-49B5-84E0-970113457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8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GCOS – Global Climate Observing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44E48-E9F5-40CB-B1B0-D7E0365708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62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credits (clockwise):</a:t>
            </a:r>
          </a:p>
          <a:p>
            <a:r>
              <a:rPr lang="en-GB" dirty="0"/>
              <a:t>1) Marion Dufresne by OISO team and Nicolas Metzl</a:t>
            </a:r>
          </a:p>
          <a:p>
            <a:r>
              <a:rPr lang="en-GB" dirty="0"/>
              <a:t>2) GO </a:t>
            </a:r>
            <a:r>
              <a:rPr lang="en-GB" dirty="0" err="1"/>
              <a:t>Sars</a:t>
            </a:r>
            <a:r>
              <a:rPr lang="en-GB" dirty="0"/>
              <a:t> by Jerry Tjiputra</a:t>
            </a:r>
          </a:p>
          <a:p>
            <a:r>
              <a:rPr lang="en-GB" dirty="0"/>
              <a:t>3) RRS James Clark Ross by Elizabeth Jones</a:t>
            </a:r>
          </a:p>
          <a:p>
            <a:r>
              <a:rPr lang="en-GB" dirty="0"/>
              <a:t>4) Aurora Australis by Dorothee Bakker</a:t>
            </a:r>
          </a:p>
          <a:p>
            <a:r>
              <a:rPr lang="en-GB" dirty="0"/>
              <a:t>5-9) Photos by Dorothee Bakker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69597-66A1-49B5-84E0-970113457A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0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7287C-6CEB-B04A-AC17-EB1AA9DA7D7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91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credits (row from left to right):</a:t>
            </a:r>
          </a:p>
          <a:p>
            <a:r>
              <a:rPr lang="en-GB" dirty="0"/>
              <a:t>1) Marion Dufresne by OISO team and Nicolas Metzl</a:t>
            </a:r>
          </a:p>
          <a:p>
            <a:r>
              <a:rPr lang="en-GB" dirty="0"/>
              <a:t>2) GO </a:t>
            </a:r>
            <a:r>
              <a:rPr lang="en-GB" dirty="0" err="1"/>
              <a:t>Sars</a:t>
            </a:r>
            <a:r>
              <a:rPr lang="en-GB" dirty="0"/>
              <a:t> by Jerry Tjiputra</a:t>
            </a:r>
          </a:p>
          <a:p>
            <a:r>
              <a:rPr lang="en-GB" dirty="0"/>
              <a:t>3) Nuka Arctica by Christian </a:t>
            </a:r>
            <a:r>
              <a:rPr lang="en-GB" dirty="0" err="1"/>
              <a:t>Haboe</a:t>
            </a:r>
            <a:r>
              <a:rPr lang="en-GB" dirty="0"/>
              <a:t>-Hansen</a:t>
            </a:r>
          </a:p>
          <a:p>
            <a:r>
              <a:rPr lang="en-GB" dirty="0"/>
              <a:t>4) KEO mooring by NOAA PMEL</a:t>
            </a:r>
          </a:p>
          <a:p>
            <a:r>
              <a:rPr lang="en-GB" dirty="0"/>
              <a:t>5) MV Santa Maria by Ute </a:t>
            </a:r>
            <a:r>
              <a:rPr lang="en-GB" dirty="0" err="1"/>
              <a:t>schuster</a:t>
            </a:r>
            <a:endParaRPr lang="en-GB" dirty="0"/>
          </a:p>
          <a:p>
            <a:r>
              <a:rPr lang="en-GB" dirty="0"/>
              <a:t>6) Aurora Australis by Dorothee Bakker</a:t>
            </a:r>
          </a:p>
          <a:p>
            <a:r>
              <a:rPr lang="en-GB" dirty="0"/>
              <a:t>7) RRS James Clark Ross by Elizabeth Jones</a:t>
            </a:r>
          </a:p>
          <a:p>
            <a:r>
              <a:rPr lang="en-GB" dirty="0"/>
              <a:t>8) Atlantic Companion by Tobias Steinhoff</a:t>
            </a:r>
          </a:p>
          <a:p>
            <a:r>
              <a:rPr lang="en-GB" dirty="0"/>
              <a:t>9) SOCAT scientists in 2009 at UEA by Sheila Davies</a:t>
            </a:r>
          </a:p>
          <a:p>
            <a:r>
              <a:rPr lang="en-GB" dirty="0"/>
              <a:t>10) SOCAT scientists at the 2014 IMBER meeting by Peter </a:t>
            </a:r>
            <a:r>
              <a:rPr lang="en-GB" dirty="0" err="1"/>
              <a:t>Landschuetzer</a:t>
            </a:r>
            <a:endParaRPr lang="en-GB" dirty="0"/>
          </a:p>
          <a:p>
            <a:r>
              <a:rPr lang="en-GB" dirty="0"/>
              <a:t>11) SOCAT scientists at the 2015 SOLAS meeting by Maria Ribas-Ribas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69597-66A1-49B5-84E0-970113457A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55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4888" y="1293813"/>
            <a:ext cx="11530013" cy="648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96CF3-FF14-413A-A6F6-1451B2B663D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74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GCOS – Global Climate Observing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44E48-E9F5-40CB-B1B0-D7E0365708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11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20AD-4ABF-3E46-8499-21AE89310114}" type="datetime1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31FA-3EB9-EA48-B734-3BB5AC74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9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F78E-6E6F-414F-9B16-8EADCED2FFAC}" type="datetime1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31FA-3EB9-EA48-B734-3BB5AC74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5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E01D-0231-D94A-84A7-DDB87459E09F}" type="datetime1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31FA-3EB9-EA48-B734-3BB5AC74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474811" y="119647"/>
            <a:ext cx="9717188" cy="506849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GCP Logo 4:3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"/>
            <a:ext cx="1741516" cy="74398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6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C98D-59E3-42DA-B8E8-9868EB1EE5F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BA75-2F7D-4EEF-99FF-5D082191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85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C98D-59E3-42DA-B8E8-9868EB1EE5F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BA75-2F7D-4EEF-99FF-5D082191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6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C98D-59E3-42DA-B8E8-9868EB1EE5F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BA75-2F7D-4EEF-99FF-5D082191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44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C98D-59E3-42DA-B8E8-9868EB1EE5F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BA75-2F7D-4EEF-99FF-5D082191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8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C98D-59E3-42DA-B8E8-9868EB1EE5F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BA75-2F7D-4EEF-99FF-5D082191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94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C98D-59E3-42DA-B8E8-9868EB1EE5F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BA75-2F7D-4EEF-99FF-5D082191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3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C98D-59E3-42DA-B8E8-9868EB1EE5F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BA75-2F7D-4EEF-99FF-5D082191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BD25-2FF9-9342-88A4-08ACEAE2F4EF}" type="datetime1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31FA-3EB9-EA48-B734-3BB5AC74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C98D-59E3-42DA-B8E8-9868EB1EE5F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BA75-2F7D-4EEF-99FF-5D082191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99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C98D-59E3-42DA-B8E8-9868EB1EE5F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BA75-2F7D-4EEF-99FF-5D082191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51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C98D-59E3-42DA-B8E8-9868EB1EE5F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BA75-2F7D-4EEF-99FF-5D082191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05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C98D-59E3-42DA-B8E8-9868EB1EE5F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BA75-2F7D-4EEF-99FF-5D082191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9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C12A-2B48-42A7-9CDB-DDFAE314DA2B}" type="datetimeFigureOut">
              <a:rPr lang="en-GB" altLang="en-US"/>
              <a:pPr>
                <a:defRPr/>
              </a:pPr>
              <a:t>16/09/2020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19DC-1809-4096-90A0-0BD3434F2F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434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D609-DFD5-4665-8031-58BFF731399B}" type="datetimeFigureOut">
              <a:rPr lang="en-GB" altLang="en-US"/>
              <a:pPr>
                <a:defRPr/>
              </a:pPr>
              <a:t>16/09/2020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585A-8BE5-4ADB-8E86-F72FF77387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5095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C3B6-344A-46DD-8DB9-EA566D3F004B}" type="datetimeFigureOut">
              <a:rPr lang="en-GB" altLang="en-US"/>
              <a:pPr>
                <a:defRPr/>
              </a:pPr>
              <a:t>16/09/2020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1DA3-AC5B-4F11-9601-7044CD9DF3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8205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7D22-5E92-469C-9FFA-24E3DFB4643B}" type="datetimeFigureOut">
              <a:rPr lang="en-GB" altLang="en-US"/>
              <a:pPr>
                <a:defRPr/>
              </a:pPr>
              <a:t>16/09/2020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CA5C-BAA9-4D26-A80F-D247384F27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50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1643-D48F-4E78-8E68-078740F4AC99}" type="datetimeFigureOut">
              <a:rPr lang="en-GB" altLang="en-US"/>
              <a:pPr>
                <a:defRPr/>
              </a:pPr>
              <a:t>16/09/2020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379B-AD32-495A-9B3A-A58B0C8190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6918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8FA2-4ADF-48EA-AC5D-C62A21B67269}" type="datetimeFigureOut">
              <a:rPr lang="en-GB" altLang="en-US"/>
              <a:pPr>
                <a:defRPr/>
              </a:pPr>
              <a:t>16/09/2020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ADF2-BD1C-4BB8-AC1C-D284A012B2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21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5081-86EA-D747-BEF7-0C7C24D9E864}" type="datetime1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31FA-3EB9-EA48-B734-3BB5AC74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6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F2180-6D74-48BA-842C-3D94A31765C1}" type="datetimeFigureOut">
              <a:rPr lang="en-GB" altLang="en-US"/>
              <a:pPr>
                <a:defRPr/>
              </a:pPr>
              <a:t>16/09/2020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E8A1-E5F5-497A-81D2-EA45D7893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4071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E333-DD23-4A57-83B2-214A918A4B36}" type="datetimeFigureOut">
              <a:rPr lang="en-GB" altLang="en-US"/>
              <a:pPr>
                <a:defRPr/>
              </a:pPr>
              <a:t>16/09/2020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8835-9876-44E7-BAB5-148498F905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4571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A4E4-D6BE-40B8-9AC8-637D6455E32F}" type="datetimeFigureOut">
              <a:rPr lang="en-GB" altLang="en-US"/>
              <a:pPr>
                <a:defRPr/>
              </a:pPr>
              <a:t>16/09/2020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BD6EF-BEB1-4D31-BE2B-8CD5B646B7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1173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B5C0-01BB-463A-8AA6-E5346443346C}" type="datetimeFigureOut">
              <a:rPr lang="en-GB" altLang="en-US"/>
              <a:pPr>
                <a:defRPr/>
              </a:pPr>
              <a:t>16/09/2020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57C82-9A0C-4C7A-910A-B44ED4D5B5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8440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EF89D-CEF9-485B-ABC8-6017B147852C}" type="datetimeFigureOut">
              <a:rPr lang="en-GB" altLang="en-US"/>
              <a:pPr>
                <a:defRPr/>
              </a:pPr>
              <a:t>16/09/2020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6D3A-6735-434D-891C-64FE5468CD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577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A7E9-EF81-C84F-BFE7-54A558326BED}" type="datetime1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31FA-3EB9-EA48-B734-3BB5AC74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0BA6-2CF5-B549-B121-0AB0C3B21BD4}" type="datetime1">
              <a:rPr lang="en-US" smtClean="0"/>
              <a:t>16-Sep-20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31FA-3EB9-EA48-B734-3BB5AC74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6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AC0-52BE-1641-A86A-8B8B0F5872F8}" type="datetime1">
              <a:rPr lang="en-US" smtClean="0"/>
              <a:t>16-Sep-20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31FA-3EB9-EA48-B734-3BB5AC74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1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0645-B9A0-FC4F-B410-D0F1E01C17D7}" type="datetime1">
              <a:rPr lang="en-US" smtClean="0"/>
              <a:t>16-Sep-20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31FA-3EB9-EA48-B734-3BB5AC74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2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3F0B-3C49-5A4F-B650-DF0817F55EA1}" type="datetime1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31FA-3EB9-EA48-B734-3BB5AC74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2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6413-7E43-2542-9A04-C1466FCD4873}" type="datetime1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31FA-3EB9-EA48-B734-3BB5AC74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7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02EA9-0B58-C642-8F06-B81E20BD164C}" type="datetime1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C31FA-3EB9-EA48-B734-3BB5AC74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6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4C98D-59E3-42DA-B8E8-9868EB1EE5F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5BA75-2F7D-4EEF-99FF-5D082191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03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46231-73D1-4775-8C40-467C31073C4C}" type="datetimeFigureOut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16/09/2020</a:t>
            </a:fld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7BC16D-554C-4A69-A4E9-76DDF094B49D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hyperlink" Target="mailto:d.bakker@uea.ac.uk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google.com/imgres?q=University+of+Washington&amp;hl=en&amp;client=firefox-a&amp;hs=nfh&amp;sa=X&amp;rls=org.mozilla:en-US:official&amp;biw=1920&amp;bih=929&amp;tbm=isch&amp;prmd=ivnsm&amp;tbnid=_vYA_VoxpvYDzM:&amp;imgrefurl=http://depts.washington.edu/lumines/&amp;docid=F4Ybi6Q07q9HlM&amp;w=2285&amp;h=2285&amp;ei=63RmTp6pLebbiAKj1pzECg&amp;zoom=1&amp;iact=hc&amp;dur=149&amp;page=1&amp;tbnh=115&amp;tbnw=115&amp;start=0&amp;ndsp=64&amp;ved=1t:429,r:1,s:0&amp;tx=119&amp;ty=113&amp;vpx=318&amp;vpy=102&amp;hovh=225&amp;hovw=225" TargetMode="External"/><Relationship Id="rId11" Type="http://schemas.openxmlformats.org/officeDocument/2006/relationships/image" Target="../media/image10.jpeg"/><Relationship Id="rId24" Type="http://schemas.openxmlformats.org/officeDocument/2006/relationships/image" Target="../media/image22.jp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obalcarbonproject.org/carbonbudget/" TargetMode="External"/><Relationship Id="rId13" Type="http://schemas.openxmlformats.org/officeDocument/2006/relationships/image" Target="../media/image66.jpeg"/><Relationship Id="rId3" Type="http://schemas.openxmlformats.org/officeDocument/2006/relationships/hyperlink" Target="https://energy.appstate.edu/research/work-areas/cdiac-appstate" TargetMode="External"/><Relationship Id="rId7" Type="http://schemas.openxmlformats.org/officeDocument/2006/relationships/hyperlink" Target="https://doi.org/10.5194/essd-11-1783-2019" TargetMode="External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dx.doi.org/10.1002/2014GB004997" TargetMode="External"/><Relationship Id="rId11" Type="http://schemas.openxmlformats.org/officeDocument/2006/relationships/image" Target="../media/image64.jpeg"/><Relationship Id="rId5" Type="http://schemas.openxmlformats.org/officeDocument/2006/relationships/hyperlink" Target="https://dx.doi.org/10.1002/2016GB005546" TargetMode="External"/><Relationship Id="rId10" Type="http://schemas.openxmlformats.org/officeDocument/2006/relationships/image" Target="../media/image63.jpeg"/><Relationship Id="rId4" Type="http://schemas.openxmlformats.org/officeDocument/2006/relationships/hyperlink" Target="http://www.esrl.noaa.gov/gmd/ccgg/trends/" TargetMode="External"/><Relationship Id="rId9" Type="http://schemas.openxmlformats.org/officeDocument/2006/relationships/image" Target="../media/image62.jpe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0.emf"/><Relationship Id="rId10" Type="http://schemas.openxmlformats.org/officeDocument/2006/relationships/image" Target="../media/image31.jpg"/><Relationship Id="rId4" Type="http://schemas.openxmlformats.org/officeDocument/2006/relationships/image" Target="../media/image26.jpg"/><Relationship Id="rId9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27.png"/><Relationship Id="rId10" Type="http://schemas.openxmlformats.org/officeDocument/2006/relationships/image" Target="../media/image44.jp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2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SOCAT_ca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2380"/>
          <a:stretch>
            <a:fillRect/>
          </a:stretch>
        </p:blipFill>
        <p:spPr bwMode="auto">
          <a:xfrm>
            <a:off x="4921687" y="3854357"/>
            <a:ext cx="1225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13335" r="23305" b="19991"/>
          <a:stretch/>
        </p:blipFill>
        <p:spPr>
          <a:xfrm>
            <a:off x="9145297" y="6264228"/>
            <a:ext cx="1423082" cy="360040"/>
          </a:xfrm>
          <a:prstGeom prst="rect">
            <a:avLst/>
          </a:prstGeom>
        </p:spPr>
      </p:pic>
      <p:pic>
        <p:nvPicPr>
          <p:cNvPr id="25" name="Picture 20" descr="SOLASlogo%20larg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r="44475" b="-2507"/>
          <a:stretch>
            <a:fillRect/>
          </a:stretch>
        </p:blipFill>
        <p:spPr bwMode="auto">
          <a:xfrm>
            <a:off x="2332157" y="6181660"/>
            <a:ext cx="76491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32" y="6063685"/>
            <a:ext cx="72094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g_hi" descr="part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75" y="5473902"/>
            <a:ext cx="57599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13" y="6091660"/>
            <a:ext cx="7142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54" y="5421323"/>
            <a:ext cx="803914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57" y="5591548"/>
            <a:ext cx="2008125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4" y="6115436"/>
            <a:ext cx="124151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26" b="58044"/>
          <a:stretch>
            <a:fillRect/>
          </a:stretch>
        </p:blipFill>
        <p:spPr bwMode="auto">
          <a:xfrm>
            <a:off x="5869649" y="6163335"/>
            <a:ext cx="88125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15" y="6301668"/>
            <a:ext cx="1457487" cy="360000"/>
          </a:xfrm>
          <a:prstGeom prst="rect">
            <a:avLst/>
          </a:prstGeom>
        </p:spPr>
      </p:pic>
      <p:pic>
        <p:nvPicPr>
          <p:cNvPr id="49" name="Picture 56" descr="UEA_October20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3" y="5421323"/>
            <a:ext cx="920000" cy="54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0322" y="5463313"/>
            <a:ext cx="596240" cy="596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488" y="2046291"/>
            <a:ext cx="12175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Dorothee Bakker (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d.bakker@uea.ac.uk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Britt Alexander,  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Masao Ishii, Bob Key, Peter Landschützer, Siv Lauvset, Kevin O’Brien, Are Olsen, </a:t>
            </a:r>
          </a:p>
          <a:p>
            <a:pPr algn="ctr" defTabSz="914400">
              <a:spcBef>
                <a:spcPts val="0"/>
              </a:spcBef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Benjamin Pfeil, Christian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Rödenbeck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Jerry Tjiputra, Toste Tanhua, Rik Wanninkhof</a:t>
            </a:r>
          </a:p>
          <a:p>
            <a:pPr algn="ctr" defTabSz="914400">
              <a:spcBef>
                <a:spcPts val="0"/>
              </a:spcBef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400">
              <a:spcBef>
                <a:spcPts val="0"/>
              </a:spcBef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and all &gt;100 SOCAT and GLODAP contributors </a:t>
            </a:r>
          </a:p>
        </p:txBody>
      </p:sp>
      <p:pic>
        <p:nvPicPr>
          <p:cNvPr id="56" name="Picture 1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42" y="5419564"/>
            <a:ext cx="65891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415" y="6286652"/>
            <a:ext cx="1466595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86" y="5547378"/>
            <a:ext cx="1497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8580" y="249320"/>
            <a:ext cx="115699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chain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ocean CO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measurements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ACEC0-4D8B-4058-AAB9-92335C15420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02" y="6117218"/>
            <a:ext cx="1005840" cy="6129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CE8A17-C4BB-49F1-8E4A-E83C7DAA7D2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605" y="6233029"/>
            <a:ext cx="1618566" cy="411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091F1D-4180-47EB-AC7F-CD9B8047387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29631" y="3906611"/>
            <a:ext cx="2007729" cy="598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E82D55-0C94-4AAB-808B-A89216613C7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76" y="5224615"/>
            <a:ext cx="2064980" cy="852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15E4C8-E52D-4DAE-B1BC-86104405478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 b="19693"/>
          <a:stretch/>
        </p:blipFill>
        <p:spPr>
          <a:xfrm>
            <a:off x="8006337" y="5507824"/>
            <a:ext cx="1600200" cy="5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4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9498" y="4978683"/>
            <a:ext cx="1020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Year-to-year and decadal variation in ocean carbon sink;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Ocean biogeochemical models underestimate this variation.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598658" y="2814039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Ocean carbon sink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C/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8" y="322401"/>
            <a:ext cx="1213004" cy="7131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2104" y="6399261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Rödenbeck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et al., 2015 BG)</a:t>
            </a:r>
          </a:p>
        </p:txBody>
      </p:sp>
      <p:sp>
        <p:nvSpPr>
          <p:cNvPr id="9" name="Rectangle 8"/>
          <p:cNvSpPr/>
          <p:nvPr/>
        </p:nvSpPr>
        <p:spPr>
          <a:xfrm>
            <a:off x="7437946" y="1187625"/>
            <a:ext cx="458254" cy="154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5653" y="240366"/>
            <a:ext cx="60965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Ocean pCO</a:t>
            </a:r>
            <a:r>
              <a:rPr lang="en-GB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Mapping </a:t>
            </a:r>
          </a:p>
          <a:p>
            <a:pPr algn="ctr"/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Intercomparison</a:t>
            </a: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(SOCOM)</a:t>
            </a:r>
          </a:p>
        </p:txBody>
      </p:sp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A6617ACE-554C-439E-990B-9F9A673F7A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5374" r="9839"/>
          <a:stretch/>
        </p:blipFill>
        <p:spPr>
          <a:xfrm>
            <a:off x="10165833" y="24914"/>
            <a:ext cx="2016229" cy="1298071"/>
          </a:xfrm>
          <a:prstGeom prst="rect">
            <a:avLst/>
          </a:prstGeom>
        </p:spPr>
      </p:pic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98938D4-88AB-4C36-BC58-2F72A20285F4}"/>
              </a:ext>
            </a:extLst>
          </p:cNvPr>
          <p:cNvSpPr>
            <a:spLocks noChangeAspect="1"/>
          </p:cNvSpPr>
          <p:nvPr/>
        </p:nvSpPr>
        <p:spPr>
          <a:xfrm>
            <a:off x="10379651" y="552111"/>
            <a:ext cx="180000" cy="180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1B19A9B9-0982-464D-AB81-7FD5C0A4B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91" y="1942446"/>
            <a:ext cx="6344535" cy="2638793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52175B-B0AD-4EB6-B603-F169470FA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86" y="2047235"/>
            <a:ext cx="1733792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6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8035" y="910519"/>
            <a:ext cx="4320000" cy="48997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4063" y="910519"/>
            <a:ext cx="4363200" cy="48997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590434" y="2897214"/>
            <a:ext cx="13131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29%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3.1</a:t>
            </a:r>
            <a:r>
              <a:rPr kumimoji="0" lang="en-A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C9BDB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 Gt C/</a:t>
            </a:r>
            <a:r>
              <a:rPr kumimoji="0" lang="en-A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C9BDB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yr</a:t>
            </a:r>
            <a:endParaRPr kumimoji="0" lang="en-AU" altLang="en-US" sz="2000" b="0" i="0" u="none" strike="noStrike" kern="1200" cap="none" spc="0" normalizeH="0" baseline="30000" noProof="0" dirty="0">
              <a:ln>
                <a:noFill/>
              </a:ln>
              <a:solidFill>
                <a:srgbClr val="4C9BDB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5448" y="119647"/>
            <a:ext cx="7375812" cy="506849"/>
          </a:xfrm>
        </p:spPr>
        <p:txBody>
          <a:bodyPr>
            <a:noAutofit/>
          </a:bodyPr>
          <a:lstStyle/>
          <a:p>
            <a:r>
              <a:rPr lang="en-GB" altLang="en-US" noProof="0" dirty="0">
                <a:ea typeface="ＭＳ Ｐゴシック" pitchFamily="34" charset="-128"/>
              </a:rPr>
              <a:t>Fate of anthropogenic CO</a:t>
            </a:r>
            <a:r>
              <a:rPr lang="en-GB" altLang="en-US" baseline="-25000" noProof="0" dirty="0">
                <a:ea typeface="ＭＳ Ｐゴシック" pitchFamily="34" charset="-128"/>
              </a:rPr>
              <a:t>2</a:t>
            </a:r>
            <a:r>
              <a:rPr lang="en-GB" altLang="en-US" noProof="0" dirty="0">
                <a:ea typeface="ＭＳ Ｐゴシック" pitchFamily="34" charset="-128"/>
              </a:rPr>
              <a:t> emissions (2009</a:t>
            </a:r>
            <a:r>
              <a:rPr lang="en-GB" dirty="0"/>
              <a:t>–</a:t>
            </a:r>
            <a:r>
              <a:rPr lang="en-GB" altLang="en-US" noProof="0" dirty="0">
                <a:ea typeface="ＭＳ Ｐゴシック" pitchFamily="34" charset="-128"/>
              </a:rPr>
              <a:t>201</a:t>
            </a:r>
            <a:r>
              <a:rPr lang="en-GB" altLang="en-US" dirty="0">
                <a:ea typeface="ＭＳ Ｐゴシック" pitchFamily="34" charset="-128"/>
              </a:rPr>
              <a:t>8)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472486" y="6254929"/>
            <a:ext cx="9234159" cy="552450"/>
          </a:xfrm>
        </p:spPr>
        <p:txBody>
          <a:bodyPr anchor="b" anchorCtr="0">
            <a:normAutofit/>
          </a:bodyPr>
          <a:lstStyle/>
          <a:p>
            <a:pPr marL="0" indent="0" algn="ctr">
              <a:buNone/>
            </a:pPr>
            <a:r>
              <a:rPr lang="en-GB" altLang="en-US" sz="1200" dirty="0">
                <a:latin typeface="Calibri"/>
                <a:ea typeface="ＭＳ Ｐゴシック" pitchFamily="34" charset="-128"/>
                <a:cs typeface="Calibri"/>
              </a:rPr>
              <a:t>Source: </a:t>
            </a:r>
            <a:r>
              <a:rPr lang="en-GB" altLang="en-US" sz="1200" dirty="0">
                <a:latin typeface="Calibri"/>
                <a:ea typeface="ＭＳ Ｐゴシック" pitchFamily="34" charset="-128"/>
                <a:cs typeface="Calibri"/>
                <a:hlinkClick r:id="rId3"/>
              </a:rPr>
              <a:t>CDIAC</a:t>
            </a:r>
            <a:r>
              <a:rPr lang="en-GB" altLang="en-US" sz="1200" dirty="0">
                <a:latin typeface="Calibri"/>
                <a:ea typeface="ＭＳ Ｐゴシック" pitchFamily="34" charset="-128"/>
                <a:cs typeface="Calibri"/>
              </a:rPr>
              <a:t>; </a:t>
            </a:r>
            <a:r>
              <a:rPr lang="en-GB" altLang="en-US" sz="1200" dirty="0">
                <a:latin typeface="Calibri"/>
                <a:ea typeface="ＭＳ Ｐゴシック" pitchFamily="34" charset="-128"/>
                <a:cs typeface="Calibri"/>
                <a:hlinkClick r:id="rId4"/>
              </a:rPr>
              <a:t>NOAA-ESRL</a:t>
            </a:r>
            <a:r>
              <a:rPr lang="en-GB" altLang="en-US" sz="1200" dirty="0">
                <a:latin typeface="Calibri"/>
                <a:ea typeface="ＭＳ Ｐゴシック" pitchFamily="34" charset="-128"/>
                <a:cs typeface="Calibri"/>
              </a:rPr>
              <a:t>; </a:t>
            </a:r>
            <a:r>
              <a:rPr lang="en-GB" altLang="en-US" sz="1200" dirty="0">
                <a:ea typeface="ＭＳ Ｐゴシック" pitchFamily="34" charset="-128"/>
                <a:hlinkClick r:id="rId5"/>
              </a:rPr>
              <a:t>Houghton and Nassikas 2017</a:t>
            </a:r>
            <a:r>
              <a:rPr lang="en-GB" altLang="en-US" sz="1200" dirty="0">
                <a:ea typeface="ＭＳ Ｐゴシック" pitchFamily="34" charset="-128"/>
              </a:rPr>
              <a:t>; </a:t>
            </a:r>
            <a:r>
              <a:rPr lang="en-GB" altLang="en-US" sz="1200" dirty="0">
                <a:ea typeface="ＭＳ Ｐゴシック" pitchFamily="34" charset="-128"/>
                <a:hlinkClick r:id="rId6"/>
              </a:rPr>
              <a:t>Hansis et al 2015</a:t>
            </a:r>
            <a:r>
              <a:rPr lang="en-GB" altLang="en-US" sz="1200" dirty="0">
                <a:ea typeface="ＭＳ Ｐゴシック" pitchFamily="34" charset="-128"/>
              </a:rPr>
              <a:t>;</a:t>
            </a:r>
            <a:r>
              <a:rPr lang="en-GB" altLang="en-US" sz="12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GB" altLang="en-US" sz="1200" dirty="0">
                <a:ea typeface="ＭＳ Ｐゴシック" pitchFamily="34" charset="-128"/>
                <a:hlinkClick r:id="rId7"/>
              </a:rPr>
              <a:t>Friedlingstein et al 2019</a:t>
            </a:r>
            <a:r>
              <a:rPr lang="en-GB" altLang="en-US" sz="1200" dirty="0">
                <a:ea typeface="ＭＳ Ｐゴシック" pitchFamily="34" charset="-128"/>
              </a:rPr>
              <a:t>;</a:t>
            </a:r>
            <a:r>
              <a:rPr lang="en-GB" altLang="en-US" sz="12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altLang="en-US" sz="1200" dirty="0">
                <a:latin typeface="Calibri"/>
                <a:ea typeface="ＭＳ Ｐゴシック" pitchFamily="34" charset="-128"/>
                <a:cs typeface="Calibri"/>
                <a:hlinkClick r:id="rId8"/>
              </a:rPr>
              <a:t>Global Carbon Budget 2019</a:t>
            </a:r>
            <a:endParaRPr lang="en-GB" altLang="en-US" sz="1200" dirty="0">
              <a:solidFill>
                <a:srgbClr val="FF000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7303" y="3716088"/>
            <a:ext cx="2372094" cy="1530000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623396" y="4510967"/>
            <a:ext cx="13131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23%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2.5</a:t>
            </a:r>
            <a:r>
              <a:rPr kumimoji="0" lang="en-A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C9BDB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 Gt C/</a:t>
            </a:r>
            <a:r>
              <a:rPr kumimoji="0" lang="en-A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C9BDB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yr</a:t>
            </a:r>
            <a:endParaRPr kumimoji="0" lang="en-AU" altLang="en-US" sz="2000" b="0" i="0" u="none" strike="noStrike" kern="1200" cap="none" spc="0" normalizeH="0" baseline="30000" noProof="0" dirty="0">
              <a:ln>
                <a:noFill/>
              </a:ln>
              <a:solidFill>
                <a:srgbClr val="4C9BDB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1699" y="1534626"/>
            <a:ext cx="2372094" cy="1530000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5103" y="2595385"/>
            <a:ext cx="2372093" cy="1530000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0422" y="962619"/>
            <a:ext cx="2372092" cy="1530000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30621" y="1847562"/>
            <a:ext cx="13131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9.4</a:t>
            </a:r>
            <a:r>
              <a:rPr kumimoji="0" lang="en-A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C9BDB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 Gt C/</a:t>
            </a:r>
            <a:r>
              <a:rPr kumimoji="0" lang="en-A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C9BDB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yr</a:t>
            </a:r>
            <a:endParaRPr kumimoji="0" lang="en-AU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C9BDB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86%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230621" y="3983058"/>
            <a:ext cx="13131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14%</a:t>
            </a:r>
            <a:endParaRPr kumimoji="0" lang="en-AU" altLang="en-US" sz="3600" b="0" i="0" u="none" strike="noStrike" kern="1200" cap="none" spc="0" normalizeH="0" baseline="3000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1.5</a:t>
            </a:r>
            <a:r>
              <a:rPr kumimoji="0" lang="en-A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C9BDB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 Gt C/</a:t>
            </a:r>
            <a:r>
              <a:rPr kumimoji="0" lang="en-A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C9BDB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yr</a:t>
            </a:r>
            <a:endParaRPr kumimoji="0" lang="en-AU" altLang="en-US" sz="2000" b="0" i="0" u="none" strike="noStrike" kern="1200" cap="none" spc="0" normalizeH="0" baseline="30000" noProof="0" dirty="0">
              <a:ln>
                <a:noFill/>
              </a:ln>
              <a:solidFill>
                <a:srgbClr val="4C9BDB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601924" y="1556415"/>
            <a:ext cx="13131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4.9</a:t>
            </a:r>
            <a:r>
              <a:rPr kumimoji="0" lang="en-A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C9BDB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 Gt C/</a:t>
            </a:r>
            <a:r>
              <a:rPr kumimoji="0" lang="en-A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C9BDB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yr</a:t>
            </a:r>
            <a:endParaRPr kumimoji="0" lang="en-AU" altLang="en-US" sz="2000" b="0" i="0" u="none" strike="noStrike" kern="1200" cap="none" spc="0" normalizeH="0" baseline="30000" noProof="0" dirty="0">
              <a:ln>
                <a:noFill/>
              </a:ln>
              <a:solidFill>
                <a:srgbClr val="4C9BDB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44%</a:t>
            </a:r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5104" y="4223020"/>
            <a:ext cx="2372092" cy="1530000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809521" y="980426"/>
            <a:ext cx="2257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C9BDB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Sources  =  Sinks</a:t>
            </a:r>
            <a:endParaRPr kumimoji="0" lang="en-AU" altLang="en-US" sz="2400" b="1" i="0" u="none" strike="noStrike" kern="1200" cap="none" spc="0" normalizeH="0" baseline="30000" noProof="0" dirty="0">
              <a:ln>
                <a:noFill/>
              </a:ln>
              <a:solidFill>
                <a:srgbClr val="4C9BDB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416785" y="5854046"/>
            <a:ext cx="1345559" cy="67710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4%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400" dirty="0">
                <a:solidFill>
                  <a:srgbClr val="4C9BDB"/>
                </a:solidFill>
                <a:latin typeface="Calibri"/>
                <a:cs typeface="Calibri"/>
              </a:rPr>
              <a:t>0.4</a:t>
            </a:r>
            <a:r>
              <a:rPr kumimoji="0" lang="en-AU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C9BDB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 Gt C/</a:t>
            </a:r>
            <a:r>
              <a:rPr kumimoji="0" lang="en-AU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C9BDB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yr</a:t>
            </a:r>
            <a:endParaRPr kumimoji="0" lang="en-AU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4C9BDB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968" y="5935930"/>
            <a:ext cx="3796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Budget Imbalance: </a:t>
            </a:r>
            <a:b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AU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(the difference between estimated sources &amp; sinks)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6136AAA-713D-4FDE-B830-C841228E7D5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5374" r="9839"/>
          <a:stretch/>
        </p:blipFill>
        <p:spPr>
          <a:xfrm>
            <a:off x="10175771" y="20508"/>
            <a:ext cx="2016229" cy="1298071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49F8E5B5-F940-49B0-A7F3-73613D50C92A}"/>
              </a:ext>
            </a:extLst>
          </p:cNvPr>
          <p:cNvSpPr>
            <a:spLocks noChangeAspect="1"/>
          </p:cNvSpPr>
          <p:nvPr/>
        </p:nvSpPr>
        <p:spPr>
          <a:xfrm>
            <a:off x="10513917" y="283071"/>
            <a:ext cx="180000" cy="180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910052-22EF-43B3-899B-9327981CE2AA}"/>
              </a:ext>
            </a:extLst>
          </p:cNvPr>
          <p:cNvGrpSpPr/>
          <p:nvPr/>
        </p:nvGrpSpPr>
        <p:grpSpPr>
          <a:xfrm>
            <a:off x="1545429" y="1117004"/>
            <a:ext cx="5244029" cy="3453393"/>
            <a:chOff x="21428" y="1271751"/>
            <a:chExt cx="5244029" cy="34533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" t="5802" r="4747" b="52019"/>
            <a:stretch/>
          </p:blipFill>
          <p:spPr>
            <a:xfrm>
              <a:off x="21428" y="1271751"/>
              <a:ext cx="5244029" cy="345339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343944" y="2132856"/>
              <a:ext cx="432048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572000" y="2652869"/>
              <a:ext cx="0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10" descr="SOCAT_cat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2380"/>
          <a:stretch>
            <a:fillRect/>
          </a:stretch>
        </p:blipFill>
        <p:spPr bwMode="auto">
          <a:xfrm>
            <a:off x="344122" y="98526"/>
            <a:ext cx="1225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3518" y="4693936"/>
            <a:ext cx="9972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Ocean carbon sink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(SOCOM, BAMS, SOCCR, GCP, IPCC)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Ocean acidification studies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Evaluation of sensors (BGC Argo floats, gliders)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evaluation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(Obs4MIP, </a:t>
            </a: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ESMVal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CMIP)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98117" y="1728392"/>
            <a:ext cx="3912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SOCAT is cited in &gt;280 peer-reviewed articles and &gt;80 high-impact reports.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F85D52-F1F4-42DD-8E15-ADB04D151958}"/>
              </a:ext>
            </a:extLst>
          </p:cNvPr>
          <p:cNvSpPr/>
          <p:nvPr/>
        </p:nvSpPr>
        <p:spPr>
          <a:xfrm>
            <a:off x="1569672" y="6387136"/>
            <a:ext cx="2560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(Bakker et al., 2016)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43944" y="205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of SOCAT</a:t>
            </a:r>
          </a:p>
        </p:txBody>
      </p:sp>
      <p:sp>
        <p:nvSpPr>
          <p:cNvPr id="6" name="Rectangle 5"/>
          <p:cNvSpPr/>
          <p:nvPr/>
        </p:nvSpPr>
        <p:spPr>
          <a:xfrm>
            <a:off x="6312025" y="1163508"/>
            <a:ext cx="317375" cy="288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1474" y="1978109"/>
            <a:ext cx="432048" cy="207057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6854" y="1998157"/>
            <a:ext cx="432048" cy="207057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1772" y="404868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85293" y="251817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02637" y="2530202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615C3D6-68C3-48FF-81F2-74F30E582E9D}"/>
              </a:ext>
            </a:extLst>
          </p:cNvPr>
          <p:cNvSpPr txBox="1"/>
          <p:nvPr/>
        </p:nvSpPr>
        <p:spPr>
          <a:xfrm>
            <a:off x="7419598" y="404432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8E25BB-9234-48C0-BE98-BD34720CDF57}"/>
              </a:ext>
            </a:extLst>
          </p:cNvPr>
          <p:cNvSpPr/>
          <p:nvPr/>
        </p:nvSpPr>
        <p:spPr>
          <a:xfrm>
            <a:off x="7442426" y="1993795"/>
            <a:ext cx="432048" cy="207057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D19B23-661C-4D43-B53A-F9691787742D}"/>
              </a:ext>
            </a:extLst>
          </p:cNvPr>
          <p:cNvCxnSpPr/>
          <p:nvPr/>
        </p:nvCxnSpPr>
        <p:spPr>
          <a:xfrm flipV="1">
            <a:off x="7638209" y="25258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9FE60B5B-BC36-4691-9207-EA273B37C0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5374" r="9839"/>
          <a:stretch/>
        </p:blipFill>
        <p:spPr>
          <a:xfrm>
            <a:off x="10175771" y="20508"/>
            <a:ext cx="2016229" cy="1298071"/>
          </a:xfrm>
          <a:prstGeom prst="rect">
            <a:avLst/>
          </a:prstGeom>
        </p:spPr>
      </p:pic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4449BC07-1D53-4479-BBE6-A7185E7D4BE1}"/>
              </a:ext>
            </a:extLst>
          </p:cNvPr>
          <p:cNvSpPr>
            <a:spLocks noChangeAspect="1"/>
          </p:cNvSpPr>
          <p:nvPr/>
        </p:nvSpPr>
        <p:spPr>
          <a:xfrm>
            <a:off x="10578432" y="307497"/>
            <a:ext cx="180000" cy="180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F357BBD6-6B4F-44FB-97F3-E9DD7CC1A83D}"/>
              </a:ext>
            </a:extLst>
          </p:cNvPr>
          <p:cNvSpPr>
            <a:spLocks noChangeAspect="1"/>
          </p:cNvSpPr>
          <p:nvPr/>
        </p:nvSpPr>
        <p:spPr>
          <a:xfrm>
            <a:off x="10416412" y="575785"/>
            <a:ext cx="180000" cy="180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8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D451A58-C1C6-435C-AC89-A1DEE084C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5374" r="9839"/>
          <a:stretch/>
        </p:blipFill>
        <p:spPr>
          <a:xfrm>
            <a:off x="200297" y="1736820"/>
            <a:ext cx="6048686" cy="389421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092277-8291-4542-8A18-E4396759DEC6}"/>
              </a:ext>
            </a:extLst>
          </p:cNvPr>
          <p:cNvSpPr txBox="1"/>
          <p:nvPr/>
        </p:nvSpPr>
        <p:spPr>
          <a:xfrm>
            <a:off x="6909350" y="1561102"/>
            <a:ext cx="5029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80% of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‘sustained’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ocean observing system funded by research funding.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(Toste Tanhua, 18/03/2019)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5AF07E-9172-4AF7-84F0-6ACC9A996D5F}"/>
              </a:ext>
            </a:extLst>
          </p:cNvPr>
          <p:cNvSpPr txBox="1"/>
          <p:nvPr/>
        </p:nvSpPr>
        <p:spPr>
          <a:xfrm>
            <a:off x="200297" y="271355"/>
            <a:ext cx="1185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chain of ocean CO</a:t>
            </a:r>
            <a:r>
              <a:rPr lang="en-GB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AA736-BEEE-4FFA-839D-BE33DCC694C8}"/>
              </a:ext>
            </a:extLst>
          </p:cNvPr>
          <p:cNvSpPr txBox="1"/>
          <p:nvPr/>
        </p:nvSpPr>
        <p:spPr>
          <a:xfrm>
            <a:off x="756965" y="6183669"/>
            <a:ext cx="512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Guidi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al. (2020) Big Data in Marine Science. EMB Future Science Brief 6, doi:10.5281/zenodo.3755793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94C70-8B0A-4159-9D45-F2671D437FD4}"/>
              </a:ext>
            </a:extLst>
          </p:cNvPr>
          <p:cNvSpPr txBox="1"/>
          <p:nvPr/>
        </p:nvSpPr>
        <p:spPr>
          <a:xfrm>
            <a:off x="6979018" y="4080155"/>
            <a:ext cx="481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Need for a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funding model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sustained,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ocean climate observations.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(Ed Hill, 16/11/2019)</a:t>
            </a:r>
          </a:p>
        </p:txBody>
      </p:sp>
      <p:pic>
        <p:nvPicPr>
          <p:cNvPr id="2" name="Picture 1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544A3E96-4E1B-4647-9144-18623D3BE3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67" y="4659803"/>
            <a:ext cx="1219099" cy="412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740D4B-7955-4136-90AE-8DAA4BE568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13335" r="23305" b="19991"/>
          <a:stretch/>
        </p:blipFill>
        <p:spPr>
          <a:xfrm>
            <a:off x="5335037" y="5160686"/>
            <a:ext cx="1278963" cy="3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4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D451A58-C1C6-435C-AC89-A1DEE084C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5374" r="9839"/>
          <a:stretch/>
        </p:blipFill>
        <p:spPr>
          <a:xfrm>
            <a:off x="2199972" y="1015201"/>
            <a:ext cx="8064914" cy="51922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5AF07E-9172-4AF7-84F0-6ACC9A996D5F}"/>
              </a:ext>
            </a:extLst>
          </p:cNvPr>
          <p:cNvSpPr txBox="1"/>
          <p:nvPr/>
        </p:nvSpPr>
        <p:spPr>
          <a:xfrm>
            <a:off x="200297" y="271355"/>
            <a:ext cx="1185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chain of ocean CO</a:t>
            </a:r>
            <a:r>
              <a:rPr lang="en-GB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AA736-BEEE-4FFA-839D-BE33DCC694C8}"/>
              </a:ext>
            </a:extLst>
          </p:cNvPr>
          <p:cNvSpPr txBox="1"/>
          <p:nvPr/>
        </p:nvSpPr>
        <p:spPr>
          <a:xfrm>
            <a:off x="756965" y="6366558"/>
            <a:ext cx="1114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Guidi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al. (2020) Big Data in Marine Science. EMB Future Science Brief 6, doi:10.5281/zenodo.3755793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7B836BC1-3B61-4948-8376-1B4787C3C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46" y="5159096"/>
            <a:ext cx="1704142" cy="57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92E5D-5D94-46C3-9E0A-3782634059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13335" r="23305" b="19991"/>
          <a:stretch/>
        </p:blipFill>
        <p:spPr>
          <a:xfrm>
            <a:off x="654402" y="5258888"/>
            <a:ext cx="184980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icture containing boat, person, standing, table&#10;&#10;Description automatically generated">
            <a:extLst>
              <a:ext uri="{FF2B5EF4-FFF2-40B4-BE49-F238E27FC236}">
                <a16:creationId xmlns:a16="http://schemas.microsoft.com/office/drawing/2014/main" id="{92EBBF88-114C-4EBC-9B8E-E54C1D14C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6" y="3966626"/>
            <a:ext cx="3014420" cy="2882685"/>
          </a:xfrm>
          <a:prstGeom prst="rect">
            <a:avLst/>
          </a:prstGeom>
        </p:spPr>
      </p:pic>
      <p:pic>
        <p:nvPicPr>
          <p:cNvPr id="42" name="Picture 41" descr="A cluttered kitchen&#10;&#10;Description automatically generated">
            <a:extLst>
              <a:ext uri="{FF2B5EF4-FFF2-40B4-BE49-F238E27FC236}">
                <a16:creationId xmlns:a16="http://schemas.microsoft.com/office/drawing/2014/main" id="{A0A55953-BB76-4E67-8751-E8EC5482D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67" y="3976460"/>
            <a:ext cx="3840480" cy="287731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5A8C9CB-04FF-4C48-A080-F481FACEE884}"/>
              </a:ext>
            </a:extLst>
          </p:cNvPr>
          <p:cNvSpPr/>
          <p:nvPr/>
        </p:nvSpPr>
        <p:spPr>
          <a:xfrm>
            <a:off x="517577" y="2661194"/>
            <a:ext cx="14584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97BC5C-4B71-47DF-8EF4-0DC74F095432}"/>
              </a:ext>
            </a:extLst>
          </p:cNvPr>
          <p:cNvSpPr txBox="1"/>
          <p:nvPr/>
        </p:nvSpPr>
        <p:spPr>
          <a:xfrm>
            <a:off x="2297104" y="2644221"/>
            <a:ext cx="82674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Measurements of interior ocean carbon and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other variables with secondary quality control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E424-2379-464E-80A6-78B646072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12" y="2777309"/>
            <a:ext cx="2007729" cy="598766"/>
          </a:xfrm>
          <a:prstGeom prst="rect">
            <a:avLst/>
          </a:prstGeom>
        </p:spPr>
      </p:pic>
      <p:pic>
        <p:nvPicPr>
          <p:cNvPr id="30" name="Picture 29" descr="A close up of a map&#10;&#10;Description automatically generated">
            <a:extLst>
              <a:ext uri="{FF2B5EF4-FFF2-40B4-BE49-F238E27FC236}">
                <a16:creationId xmlns:a16="http://schemas.microsoft.com/office/drawing/2014/main" id="{8AFB9971-6249-4491-8C6A-70DD239588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5374" r="9839"/>
          <a:stretch/>
        </p:blipFill>
        <p:spPr>
          <a:xfrm>
            <a:off x="10175771" y="2304873"/>
            <a:ext cx="2016229" cy="1298071"/>
          </a:xfrm>
          <a:prstGeom prst="rect">
            <a:avLst/>
          </a:prstGeom>
        </p:spPr>
      </p:pic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4BC95AD6-EFD6-43CD-90E4-683CF2B604F9}"/>
              </a:ext>
            </a:extLst>
          </p:cNvPr>
          <p:cNvSpPr>
            <a:spLocks noChangeAspect="1"/>
          </p:cNvSpPr>
          <p:nvPr/>
        </p:nvSpPr>
        <p:spPr>
          <a:xfrm>
            <a:off x="10091415" y="3312191"/>
            <a:ext cx="180000" cy="180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28137ED2-26A7-469C-ACC8-F4E69995A29C}"/>
              </a:ext>
            </a:extLst>
          </p:cNvPr>
          <p:cNvSpPr>
            <a:spLocks noChangeAspect="1"/>
          </p:cNvSpPr>
          <p:nvPr/>
        </p:nvSpPr>
        <p:spPr>
          <a:xfrm>
            <a:off x="10233876" y="3076969"/>
            <a:ext cx="180000" cy="180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F243B6EE-DB73-4658-9362-FD16BB3CA8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1"/>
          <a:stretch/>
        </p:blipFill>
        <p:spPr>
          <a:xfrm>
            <a:off x="8796762" y="3976331"/>
            <a:ext cx="3395238" cy="2877561"/>
          </a:xfrm>
          <a:prstGeom prst="rect">
            <a:avLst/>
          </a:prstGeom>
        </p:spPr>
      </p:pic>
      <p:pic>
        <p:nvPicPr>
          <p:cNvPr id="46" name="Picture 45" descr="A group of people in a room&#10;&#10;Description automatically generated">
            <a:extLst>
              <a:ext uri="{FF2B5EF4-FFF2-40B4-BE49-F238E27FC236}">
                <a16:creationId xmlns:a16="http://schemas.microsoft.com/office/drawing/2014/main" id="{E8965BF9-AFA6-4383-BCC0-6B5CA5AC9E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74" y="3976352"/>
            <a:ext cx="2164080" cy="2877312"/>
          </a:xfrm>
          <a:prstGeom prst="rect">
            <a:avLst/>
          </a:prstGeom>
        </p:spPr>
      </p:pic>
      <p:pic>
        <p:nvPicPr>
          <p:cNvPr id="44" name="Picture 43" descr="A person standing in a kitchen preparing food&#10;&#10;Description automatically generated">
            <a:extLst>
              <a:ext uri="{FF2B5EF4-FFF2-40B4-BE49-F238E27FC236}">
                <a16:creationId xmlns:a16="http://schemas.microsoft.com/office/drawing/2014/main" id="{80FB10EB-E42C-496B-9D5A-3107EB9282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92" y="3976462"/>
            <a:ext cx="2164080" cy="2877312"/>
          </a:xfrm>
          <a:prstGeom prst="rect">
            <a:avLst/>
          </a:prstGeom>
        </p:spPr>
      </p:pic>
      <p:pic>
        <p:nvPicPr>
          <p:cNvPr id="50" name="Picture 49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79B9B5B4-B15E-4DE1-B123-97DD3C245F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9" y="-25667"/>
            <a:ext cx="2883408" cy="2157984"/>
          </a:xfrm>
          <a:prstGeom prst="rect">
            <a:avLst/>
          </a:prstGeom>
        </p:spPr>
      </p:pic>
      <p:pic>
        <p:nvPicPr>
          <p:cNvPr id="52" name="Picture 51" descr="A large ship in the water&#10;&#10;Description automatically generated">
            <a:extLst>
              <a:ext uri="{FF2B5EF4-FFF2-40B4-BE49-F238E27FC236}">
                <a16:creationId xmlns:a16="http://schemas.microsoft.com/office/drawing/2014/main" id="{71CD44EB-FC0A-4675-BCEC-0AA3EF0F6E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34" y="-26243"/>
            <a:ext cx="3236976" cy="2157984"/>
          </a:xfrm>
          <a:prstGeom prst="rect">
            <a:avLst/>
          </a:prstGeom>
        </p:spPr>
      </p:pic>
      <p:pic>
        <p:nvPicPr>
          <p:cNvPr id="54" name="Picture 53" descr="A large ship in the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BACBB3B0-DD34-4A0D-AA8A-085FE62E02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88" y="-24734"/>
            <a:ext cx="3243072" cy="2157984"/>
          </a:xfrm>
          <a:prstGeom prst="rect">
            <a:avLst/>
          </a:prstGeom>
        </p:spPr>
      </p:pic>
      <p:pic>
        <p:nvPicPr>
          <p:cNvPr id="56" name="Picture 55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2F7C9B5-6286-48D0-BCC8-8325CF8A64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064" y="-29118"/>
            <a:ext cx="2883408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2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700909" y="4508768"/>
            <a:ext cx="67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GLODAPv2.2020 (1972-2019)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946 cruises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(Olsen et al., 2020)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742697" y="-8718"/>
            <a:ext cx="6839744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Data Analysis Project Version 2</a:t>
            </a:r>
            <a:b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(Interior ocean carbon and other observations)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3749164" y="5236647"/>
            <a:ext cx="534841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format, bias corrected;</a:t>
            </a:r>
          </a:p>
          <a:p>
            <a:pPr marL="285750" indent="-285750" fontAlgn="base"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Core: T, S, DIC,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oxygen, nutrients,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freons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fontAlgn="base"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Also: pH, carbon isotopes, organic carbon, nitrogen, tritium, and helium;</a:t>
            </a:r>
          </a:p>
          <a:p>
            <a:pPr marL="285750" indent="-285750" fontAlgn="base">
              <a:spcAft>
                <a:spcPct val="0"/>
              </a:spcAft>
              <a:buFont typeface="Arial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-annual updates, decadal releases.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76912"/>
            <a:ext cx="2007729" cy="598766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AD5E270-F298-4A60-BBCC-013B546159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5374" r="9839"/>
          <a:stretch/>
        </p:blipFill>
        <p:spPr>
          <a:xfrm>
            <a:off x="10119117" y="0"/>
            <a:ext cx="2016229" cy="1298071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3C492BE2-9A21-4D4D-8AE4-0C1131CBFED7}"/>
              </a:ext>
            </a:extLst>
          </p:cNvPr>
          <p:cNvSpPr>
            <a:spLocks noChangeAspect="1"/>
          </p:cNvSpPr>
          <p:nvPr/>
        </p:nvSpPr>
        <p:spPr>
          <a:xfrm>
            <a:off x="10203109" y="759162"/>
            <a:ext cx="180000" cy="180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59887-652B-4F2D-B0E4-7FCA099BE7F5}"/>
              </a:ext>
            </a:extLst>
          </p:cNvPr>
          <p:cNvSpPr/>
          <p:nvPr/>
        </p:nvSpPr>
        <p:spPr>
          <a:xfrm>
            <a:off x="97957" y="726714"/>
            <a:ext cx="1656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GB" sz="1600" b="1" dirty="0">
                <a:solidFill>
                  <a:srgbClr val="4F81BD"/>
                </a:solidFill>
                <a:latin typeface="Calibri"/>
              </a:rPr>
              <a:t>www.glodap.info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E2471E1-E523-4021-B10B-519C94860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9" y="1689369"/>
            <a:ext cx="4010585" cy="2114845"/>
          </a:xfrm>
          <a:prstGeom prst="rect">
            <a:avLst/>
          </a:prstGeom>
        </p:spPr>
      </p:pic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60F2B045-0C8D-4339-87F8-58E426DA1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11" y="1467301"/>
            <a:ext cx="696374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6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oat sitting on top of a snow covered mountain&#10;&#10;Description automatically generated">
            <a:extLst>
              <a:ext uri="{FF2B5EF4-FFF2-40B4-BE49-F238E27FC236}">
                <a16:creationId xmlns:a16="http://schemas.microsoft.com/office/drawing/2014/main" id="{34509E7A-5E27-4DCD-90F6-B29AB98CB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10" y="1323153"/>
            <a:ext cx="3240000" cy="2160000"/>
          </a:xfrm>
          <a:prstGeom prst="rect">
            <a:avLst/>
          </a:prstGeom>
        </p:spPr>
      </p:pic>
      <p:pic>
        <p:nvPicPr>
          <p:cNvPr id="11" name="Content Placeholder 10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ABD9A0B5-8546-4E86-9D62-0AD22675D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"/>
          <a:stretch/>
        </p:blipFill>
        <p:spPr>
          <a:xfrm>
            <a:off x="9643258" y="-100264"/>
            <a:ext cx="2577006" cy="3882313"/>
          </a:xfrm>
        </p:spPr>
      </p:pic>
      <p:pic>
        <p:nvPicPr>
          <p:cNvPr id="15" name="Picture 14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8D949B2-765E-42C8-88E1-8415EA6F9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87" y="1848599"/>
            <a:ext cx="2880000" cy="2160000"/>
          </a:xfrm>
          <a:prstGeom prst="rect">
            <a:avLst/>
          </a:prstGeom>
        </p:spPr>
      </p:pic>
      <p:pic>
        <p:nvPicPr>
          <p:cNvPr id="17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DB92946E-A52D-45BF-8384-718243C4B8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" y="1807176"/>
            <a:ext cx="2880000" cy="2160000"/>
          </a:xfrm>
          <a:prstGeom prst="rect">
            <a:avLst/>
          </a:prstGeom>
        </p:spPr>
      </p:pic>
      <p:pic>
        <p:nvPicPr>
          <p:cNvPr id="21" name="Picture 20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CC814455-F4C2-4077-B153-B606701F34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79" y="-30591"/>
            <a:ext cx="3840000" cy="2160000"/>
          </a:xfrm>
          <a:prstGeom prst="rect">
            <a:avLst/>
          </a:prstGeom>
        </p:spPr>
      </p:pic>
      <p:pic>
        <p:nvPicPr>
          <p:cNvPr id="23" name="Picture 22" descr="A large ship in the water&#10;&#10;Description automatically generated">
            <a:extLst>
              <a:ext uri="{FF2B5EF4-FFF2-40B4-BE49-F238E27FC236}">
                <a16:creationId xmlns:a16="http://schemas.microsoft.com/office/drawing/2014/main" id="{14037A85-E88A-43A7-A40D-8E53106B59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61" y="-20341"/>
            <a:ext cx="3235404" cy="2160000"/>
          </a:xfrm>
          <a:prstGeom prst="rect">
            <a:avLst/>
          </a:prstGeom>
        </p:spPr>
      </p:pic>
      <p:pic>
        <p:nvPicPr>
          <p:cNvPr id="25" name="Picture 24" descr="A group of people standing in a grass field posing for the camera&#10;&#10;Description automatically generated">
            <a:extLst>
              <a:ext uri="{FF2B5EF4-FFF2-40B4-BE49-F238E27FC236}">
                <a16:creationId xmlns:a16="http://schemas.microsoft.com/office/drawing/2014/main" id="{11466C1E-1D41-42C9-AEAD-0B1B9C476F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/>
          <a:stretch/>
        </p:blipFill>
        <p:spPr>
          <a:xfrm>
            <a:off x="-7703" y="3978000"/>
            <a:ext cx="4160116" cy="2880000"/>
          </a:xfrm>
          <a:prstGeom prst="rect">
            <a:avLst/>
          </a:prstGeom>
        </p:spPr>
      </p:pic>
      <p:pic>
        <p:nvPicPr>
          <p:cNvPr id="27" name="Picture 26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25042375-26B4-444E-8D8A-745464B567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57" y="3978000"/>
            <a:ext cx="4332460" cy="2880000"/>
          </a:xfrm>
          <a:prstGeom prst="rect">
            <a:avLst/>
          </a:prstGeom>
        </p:spPr>
      </p:pic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F84E150E-6381-4DF1-9212-AC066DDF05A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/>
          <a:stretch/>
        </p:blipFill>
        <p:spPr>
          <a:xfrm>
            <a:off x="8375446" y="2092977"/>
            <a:ext cx="1723680" cy="1821599"/>
          </a:xfrm>
          <a:prstGeom prst="rect">
            <a:avLst/>
          </a:prstGeom>
        </p:spPr>
      </p:pic>
      <p:pic>
        <p:nvPicPr>
          <p:cNvPr id="35" name="Picture 3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0BCC90C-573C-4A43-A28C-A354F34541D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353"/>
          <a:stretch/>
        </p:blipFill>
        <p:spPr>
          <a:xfrm>
            <a:off x="8352000" y="4276170"/>
            <a:ext cx="3840000" cy="2581830"/>
          </a:xfrm>
          <a:prstGeom prst="rect">
            <a:avLst/>
          </a:prstGeom>
        </p:spPr>
      </p:pic>
      <p:pic>
        <p:nvPicPr>
          <p:cNvPr id="7" name="Picture 6" descr="A small boat in a large body of water&#10;&#10;Description automatically generated">
            <a:extLst>
              <a:ext uri="{FF2B5EF4-FFF2-40B4-BE49-F238E27FC236}">
                <a16:creationId xmlns:a16="http://schemas.microsoft.com/office/drawing/2014/main" id="{BC2420E3-69C5-4BEB-B8BB-241D3BE6B6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3" y="0"/>
            <a:ext cx="2880000" cy="2160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5A8C9CB-04FF-4C48-A080-F481FACEE884}"/>
              </a:ext>
            </a:extLst>
          </p:cNvPr>
          <p:cNvSpPr/>
          <p:nvPr/>
        </p:nvSpPr>
        <p:spPr>
          <a:xfrm>
            <a:off x="-26505" y="3323964"/>
            <a:ext cx="10230540" cy="1298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10" descr="SOCAT_cat_logo.png">
            <a:extLst>
              <a:ext uri="{FF2B5EF4-FFF2-40B4-BE49-F238E27FC236}">
                <a16:creationId xmlns:a16="http://schemas.microsoft.com/office/drawing/2014/main" id="{26B1E625-4143-4D5E-AD53-4DFC5E19B3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2380"/>
          <a:stretch>
            <a:fillRect/>
          </a:stretch>
        </p:blipFill>
        <p:spPr bwMode="auto">
          <a:xfrm>
            <a:off x="441997" y="3603494"/>
            <a:ext cx="1225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97BC5C-4B71-47DF-8EF4-0DC74F095432}"/>
              </a:ext>
            </a:extLst>
          </p:cNvPr>
          <p:cNvSpPr txBox="1">
            <a:spLocks/>
          </p:cNvSpPr>
          <p:nvPr/>
        </p:nvSpPr>
        <p:spPr>
          <a:xfrm>
            <a:off x="2571438" y="3363720"/>
            <a:ext cx="70461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Measurements of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in situ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surface ocean fCO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surface platforms with community-based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‘volunteer’ secondary quality control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54DBB204-7D2E-45C1-9D65-8E56BF8660C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5374" r="9839"/>
          <a:stretch/>
        </p:blipFill>
        <p:spPr>
          <a:xfrm>
            <a:off x="10194096" y="3316850"/>
            <a:ext cx="2016229" cy="1298071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87D75A0A-90D7-4C7D-9425-3A5294CBC9DF}"/>
              </a:ext>
            </a:extLst>
          </p:cNvPr>
          <p:cNvSpPr>
            <a:spLocks noChangeAspect="1"/>
          </p:cNvSpPr>
          <p:nvPr/>
        </p:nvSpPr>
        <p:spPr>
          <a:xfrm>
            <a:off x="10119005" y="4327423"/>
            <a:ext cx="180000" cy="180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A8527939-1E2A-4F2A-A0A5-C342409DD983}"/>
              </a:ext>
            </a:extLst>
          </p:cNvPr>
          <p:cNvSpPr>
            <a:spLocks noChangeAspect="1"/>
          </p:cNvSpPr>
          <p:nvPr/>
        </p:nvSpPr>
        <p:spPr>
          <a:xfrm>
            <a:off x="10295553" y="4078672"/>
            <a:ext cx="180000" cy="180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7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0" descr="SOCAT_ca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2380"/>
          <a:stretch>
            <a:fillRect/>
          </a:stretch>
        </p:blipFill>
        <p:spPr bwMode="auto">
          <a:xfrm>
            <a:off x="254001" y="82526"/>
            <a:ext cx="1225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4"/>
          <p:cNvSpPr txBox="1">
            <a:spLocks noChangeArrowheads="1"/>
          </p:cNvSpPr>
          <p:nvPr/>
        </p:nvSpPr>
        <p:spPr bwMode="auto">
          <a:xfrm>
            <a:off x="2220389" y="188641"/>
            <a:ext cx="7786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Ocean CO</a:t>
            </a:r>
            <a:r>
              <a:rPr lang="en-GB" alt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957" y="726714"/>
            <a:ext cx="15208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GB" sz="1600" b="1" dirty="0">
                <a:solidFill>
                  <a:srgbClr val="4F81BD"/>
                </a:solidFill>
                <a:latin typeface="Calibri"/>
              </a:rPr>
              <a:t>www.socat.info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45462" y="5490726"/>
            <a:ext cx="248389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Pfeil et al., 2013; Sabine et al., 2013; Bakker et al., 2014, 2016, ESSD </a:t>
            </a:r>
            <a:endParaRPr lang="en-GB" alt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5664" y="1036432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(µ</a:t>
            </a:r>
            <a:r>
              <a:rPr lang="en-GB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43921" y="909764"/>
            <a:ext cx="3562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260       300       340       380       420       460   </a:t>
            </a:r>
          </a:p>
        </p:txBody>
      </p:sp>
      <p:pic>
        <p:nvPicPr>
          <p:cNvPr id="20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4141" r="7693" b="92261"/>
          <a:stretch>
            <a:fillRect/>
          </a:stretch>
        </p:blipFill>
        <p:spPr bwMode="auto">
          <a:xfrm>
            <a:off x="2324108" y="1296884"/>
            <a:ext cx="3122478" cy="8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146" y="3860097"/>
            <a:ext cx="93601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Global synthesis products of surface ocean fCO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fCO</a:t>
            </a:r>
            <a:r>
              <a:rPr lang="en-GB" altLang="en-US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(fugacity of CO</a:t>
            </a:r>
            <a:r>
              <a:rPr lang="en-GB" altLang="en-US" sz="20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~ 0.997 pCO</a:t>
            </a:r>
            <a:r>
              <a:rPr lang="en-GB" altLang="en-US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(partial pressure of CO</a:t>
            </a:r>
            <a:r>
              <a:rPr lang="en-GB" altLang="en-US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fCO</a:t>
            </a:r>
            <a:r>
              <a:rPr lang="en-GB" altLang="en-US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measurements, no calculated fCO</a:t>
            </a:r>
            <a:r>
              <a:rPr lang="en-GB" altLang="en-US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platforms: ships, moorings, drifters, autonomous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uniform format with secondary quality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gap filling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public release in mid-June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Commitment for SDG14.3 (#OceanAction20464)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20C574-3AC5-445C-94FF-EB5539E6B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3137" r="4638" b="64378"/>
          <a:stretch/>
        </p:blipFill>
        <p:spPr>
          <a:xfrm>
            <a:off x="6229319" y="1224091"/>
            <a:ext cx="5273004" cy="2494954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D0ECB99C-8C60-40B4-B495-660520BCC3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7571" b="7314"/>
          <a:stretch/>
        </p:blipFill>
        <p:spPr>
          <a:xfrm>
            <a:off x="2214867" y="1477410"/>
            <a:ext cx="3704187" cy="2117602"/>
          </a:xfrm>
          <a:prstGeom prst="rect">
            <a:avLst/>
          </a:prstGeom>
        </p:spPr>
      </p:pic>
      <p:sp>
        <p:nvSpPr>
          <p:cNvPr id="8" name="TextBox 53">
            <a:extLst>
              <a:ext uri="{FF2B5EF4-FFF2-40B4-BE49-F238E27FC236}">
                <a16:creationId xmlns:a16="http://schemas.microsoft.com/office/drawing/2014/main" id="{A200E2A6-D9F8-40E8-AFE1-62140E6A2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225" y="1671101"/>
            <a:ext cx="1212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dirty="0"/>
              <a:t>v2020 all</a:t>
            </a:r>
          </a:p>
        </p:txBody>
      </p:sp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C758552F-6A42-4E44-9DD4-B973BAC7F3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5374" r="9839"/>
          <a:stretch/>
        </p:blipFill>
        <p:spPr>
          <a:xfrm>
            <a:off x="10175771" y="0"/>
            <a:ext cx="2016229" cy="1298071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3D94131C-C3A4-4A28-BDB7-8145456BCFF4}"/>
              </a:ext>
            </a:extLst>
          </p:cNvPr>
          <p:cNvSpPr>
            <a:spLocks noChangeAspect="1"/>
          </p:cNvSpPr>
          <p:nvPr/>
        </p:nvSpPr>
        <p:spPr>
          <a:xfrm>
            <a:off x="10225002" y="766471"/>
            <a:ext cx="180000" cy="180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0" descr="SOCAT_ca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2380"/>
          <a:stretch>
            <a:fillRect/>
          </a:stretch>
        </p:blipFill>
        <p:spPr bwMode="auto">
          <a:xfrm>
            <a:off x="254001" y="82526"/>
            <a:ext cx="1225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7957" y="726714"/>
            <a:ext cx="15208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GB" sz="1600" b="1" dirty="0">
                <a:solidFill>
                  <a:srgbClr val="4F81BD"/>
                </a:solidFill>
                <a:latin typeface="Calibri"/>
              </a:rPr>
              <a:t>www.socat.info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45462" y="5490726"/>
            <a:ext cx="248389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Pfeil et al., 2013; Sabine et al., 2013; Bakker et al., 2014, 2016, ESSD </a:t>
            </a:r>
            <a:endParaRPr lang="en-GB" alt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5664" y="1213981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(µ</a:t>
            </a:r>
            <a:r>
              <a:rPr lang="en-GB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43921" y="1064280"/>
            <a:ext cx="3562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260       300       340       380       420       460   </a:t>
            </a:r>
          </a:p>
        </p:txBody>
      </p:sp>
      <p:pic>
        <p:nvPicPr>
          <p:cNvPr id="20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4141" r="7693" b="92261"/>
          <a:stretch>
            <a:fillRect/>
          </a:stretch>
        </p:blipFill>
        <p:spPr bwMode="auto">
          <a:xfrm>
            <a:off x="2324108" y="1547474"/>
            <a:ext cx="3122478" cy="8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83BAB472-9B10-4A24-AE97-75D84EA45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" t="7885" b="7490"/>
          <a:stretch/>
        </p:blipFill>
        <p:spPr>
          <a:xfrm>
            <a:off x="1944881" y="1694941"/>
            <a:ext cx="4191200" cy="2368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F45DDA-4EDC-453F-8979-BCBC8C999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170" y="327130"/>
            <a:ext cx="7786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of fCO</a:t>
            </a:r>
            <a:r>
              <a:rPr lang="en-GB" alt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0618BB3B-F94E-4D16-A5AD-9CCB97177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544" y="1931768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800" dirty="0"/>
              <a:t>v2020 new</a:t>
            </a:r>
          </a:p>
        </p:txBody>
      </p:sp>
      <p:pic>
        <p:nvPicPr>
          <p:cNvPr id="16" name="Picture 15" descr="A picture containing implement, stationary, pencil&#10;&#10;Description automatically generated">
            <a:extLst>
              <a:ext uri="{FF2B5EF4-FFF2-40B4-BE49-F238E27FC236}">
                <a16:creationId xmlns:a16="http://schemas.microsoft.com/office/drawing/2014/main" id="{BEB0147E-95B5-44D5-A598-71B359A5C5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 b="64771"/>
          <a:stretch/>
        </p:blipFill>
        <p:spPr>
          <a:xfrm>
            <a:off x="6364608" y="1658355"/>
            <a:ext cx="5851676" cy="234795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2047EAC-FAB4-4CA8-A74C-77FAF8193C0B}"/>
              </a:ext>
            </a:extLst>
          </p:cNvPr>
          <p:cNvSpPr txBox="1"/>
          <p:nvPr/>
        </p:nvSpPr>
        <p:spPr>
          <a:xfrm>
            <a:off x="1944881" y="4139071"/>
            <a:ext cx="73148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Estimated accuracy reporte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for each fCO</a:t>
            </a:r>
            <a:r>
              <a:rPr lang="en-GB" altLang="en-US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SOCATv2020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28.2 million fCO</a:t>
            </a:r>
            <a:r>
              <a:rPr lang="en-GB" altLang="en-US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 from 1957-2019, accuracy &lt; 5 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synthesis and gridded products</a:t>
            </a:r>
          </a:p>
          <a:p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2.3 million fCO</a:t>
            </a:r>
            <a:r>
              <a:rPr lang="en-GB" altLang="en-US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data, accuracy 5-10 </a:t>
            </a:r>
            <a:r>
              <a:rPr lang="el-GR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alt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Separately available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4E37BF8-4E01-4105-BF3E-8FF7AE5B69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5374" r="9839"/>
          <a:stretch/>
        </p:blipFill>
        <p:spPr>
          <a:xfrm>
            <a:off x="10175771" y="0"/>
            <a:ext cx="2016229" cy="1298071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520D3DFD-AA89-4635-A29A-1B49C1F65A4D}"/>
              </a:ext>
            </a:extLst>
          </p:cNvPr>
          <p:cNvSpPr>
            <a:spLocks noChangeAspect="1"/>
          </p:cNvSpPr>
          <p:nvPr/>
        </p:nvSpPr>
        <p:spPr>
          <a:xfrm>
            <a:off x="10225002" y="805783"/>
            <a:ext cx="180000" cy="180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0" descr="SOCAT_ca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2380"/>
          <a:stretch>
            <a:fillRect/>
          </a:stretch>
        </p:blipFill>
        <p:spPr bwMode="auto">
          <a:xfrm>
            <a:off x="303600" y="1452028"/>
            <a:ext cx="1225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4"/>
          <p:cNvSpPr txBox="1">
            <a:spLocks noChangeArrowheads="1"/>
          </p:cNvSpPr>
          <p:nvPr/>
        </p:nvSpPr>
        <p:spPr bwMode="auto">
          <a:xfrm>
            <a:off x="160505" y="293604"/>
            <a:ext cx="4466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the increase in surface ocean fCO</a:t>
            </a:r>
            <a:r>
              <a:rPr lang="en-GB" alt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0667" y="3009611"/>
            <a:ext cx="4201850" cy="2308324"/>
            <a:chOff x="270667" y="3009611"/>
            <a:chExt cx="4201850" cy="2308324"/>
          </a:xfrm>
        </p:grpSpPr>
        <p:sp>
          <p:nvSpPr>
            <p:cNvPr id="2" name="TextBox 1"/>
            <p:cNvSpPr txBox="1"/>
            <p:nvPr/>
          </p:nvSpPr>
          <p:spPr>
            <a:xfrm>
              <a:off x="401890" y="3009611"/>
              <a:ext cx="407062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Number of decadal mean values per 4 µ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range in gridded SOCATv6</a:t>
              </a:r>
            </a:p>
            <a:p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Atmospheric mole fraction at Mauna Loa (µ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mol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mol</a:t>
              </a:r>
              <a:r>
                <a:rPr lang="en-GB" sz="2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70667" y="4656231"/>
              <a:ext cx="0" cy="50532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70667" y="3160295"/>
              <a:ext cx="0" cy="505326"/>
            </a:xfrm>
            <a:prstGeom prst="line">
              <a:avLst/>
            </a:prstGeom>
            <a:ln w="762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189513" y="53149"/>
            <a:ext cx="3402425" cy="6804851"/>
            <a:chOff x="4592552" y="23334"/>
            <a:chExt cx="3402425" cy="6804851"/>
          </a:xfrm>
        </p:grpSpPr>
        <p:sp>
          <p:nvSpPr>
            <p:cNvPr id="25" name="Rectangle 24"/>
            <p:cNvSpPr/>
            <p:nvPr/>
          </p:nvSpPr>
          <p:spPr>
            <a:xfrm>
              <a:off x="5313294" y="1341008"/>
              <a:ext cx="206643" cy="71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552" y="23334"/>
              <a:ext cx="3402425" cy="680485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066227" y="180474"/>
              <a:ext cx="473985" cy="11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74243" y="1463837"/>
              <a:ext cx="473985" cy="11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74243" y="2751233"/>
              <a:ext cx="473985" cy="11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62211" y="4050643"/>
              <a:ext cx="473985" cy="11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66227" y="5354069"/>
              <a:ext cx="473985" cy="11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56084" y="493476"/>
            <a:ext cx="1125629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1970-79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1980-89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1990-99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2000-09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2010-17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429" y="6348659"/>
            <a:ext cx="218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(By Are Olsen)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F9BB42D-F503-46D8-8595-5468CA8BB5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5374" r="9839"/>
          <a:stretch/>
        </p:blipFill>
        <p:spPr>
          <a:xfrm>
            <a:off x="10146705" y="19185"/>
            <a:ext cx="2016229" cy="1298071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6A83EFFC-5893-4F4B-B0B9-66CC97AB1246}"/>
              </a:ext>
            </a:extLst>
          </p:cNvPr>
          <p:cNvSpPr>
            <a:spLocks noChangeAspect="1"/>
          </p:cNvSpPr>
          <p:nvPr/>
        </p:nvSpPr>
        <p:spPr>
          <a:xfrm>
            <a:off x="10146705" y="832213"/>
            <a:ext cx="180000" cy="180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7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6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12560" r="64180" b="51440"/>
          <a:stretch/>
        </p:blipFill>
        <p:spPr bwMode="auto">
          <a:xfrm>
            <a:off x="4582766" y="1875200"/>
            <a:ext cx="25209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43" y="954050"/>
            <a:ext cx="2883218" cy="1774508"/>
          </a:xfrm>
          <a:prstGeom prst="rect">
            <a:avLst/>
          </a:prstGeom>
        </p:spPr>
      </p:pic>
      <p:pic>
        <p:nvPicPr>
          <p:cNvPr id="102407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t="49760" r="64174" b="14001"/>
          <a:stretch>
            <a:fillRect/>
          </a:stretch>
        </p:blipFill>
        <p:spPr bwMode="auto">
          <a:xfrm>
            <a:off x="7751763" y="2523273"/>
            <a:ext cx="252095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8" name="TextBox 13"/>
          <p:cNvSpPr txBox="1">
            <a:spLocks noChangeArrowheads="1"/>
          </p:cNvSpPr>
          <p:nvPr/>
        </p:nvSpPr>
        <p:spPr bwMode="auto">
          <a:xfrm>
            <a:off x="1639906" y="2678278"/>
            <a:ext cx="28712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Blip>
                <a:blip r:embed="rId4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chemeClr val="tx1"/>
                </a:solidFill>
                <a:cs typeface="Arial" panose="020B0604020202020204" pitchFamily="34" charset="0"/>
              </a:rPr>
              <a:t>pCO</a:t>
            </a:r>
            <a:r>
              <a:rPr lang="en-GB" altLang="en-US" baseline="-25000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n-GB" altLang="en-US" dirty="0">
                <a:solidFill>
                  <a:schemeClr val="tx1"/>
                </a:solidFill>
                <a:cs typeface="Arial" panose="020B0604020202020204" pitchFamily="34" charset="0"/>
              </a:rPr>
              <a:t> synthesis product</a:t>
            </a:r>
          </a:p>
        </p:txBody>
      </p:sp>
      <p:sp>
        <p:nvSpPr>
          <p:cNvPr id="17" name="Arc 16"/>
          <p:cNvSpPr/>
          <p:nvPr/>
        </p:nvSpPr>
        <p:spPr>
          <a:xfrm>
            <a:off x="3647729" y="1227129"/>
            <a:ext cx="1800225" cy="1400175"/>
          </a:xfrm>
          <a:prstGeom prst="arc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0" name="TextBox 17"/>
          <p:cNvSpPr txBox="1">
            <a:spLocks noChangeArrowheads="1"/>
          </p:cNvSpPr>
          <p:nvPr/>
        </p:nvSpPr>
        <p:spPr bwMode="auto">
          <a:xfrm>
            <a:off x="5519936" y="1403082"/>
            <a:ext cx="1168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Blip>
                <a:blip r:embed="rId4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</a:rPr>
              <a:t>Mapping</a:t>
            </a:r>
          </a:p>
        </p:txBody>
      </p:sp>
      <p:sp>
        <p:nvSpPr>
          <p:cNvPr id="102411" name="TextBox 18"/>
          <p:cNvSpPr txBox="1">
            <a:spLocks noChangeArrowheads="1"/>
          </p:cNvSpPr>
          <p:nvPr/>
        </p:nvSpPr>
        <p:spPr bwMode="auto">
          <a:xfrm>
            <a:off x="4523049" y="3255546"/>
            <a:ext cx="26148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Blip>
                <a:blip r:embed="rId4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chemeClr val="tx1"/>
                </a:solidFill>
                <a:cs typeface="Arial" panose="020B0604020202020204" pitchFamily="34" charset="0"/>
              </a:rPr>
              <a:t>Surface ocean pCO</a:t>
            </a:r>
            <a:r>
              <a:rPr lang="en-GB" altLang="en-US" baseline="-25000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412" name="TextBox 19"/>
          <p:cNvSpPr txBox="1">
            <a:spLocks noChangeArrowheads="1"/>
          </p:cNvSpPr>
          <p:nvPr/>
        </p:nvSpPr>
        <p:spPr bwMode="auto">
          <a:xfrm>
            <a:off x="7310440" y="3963432"/>
            <a:ext cx="36824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Blip>
                <a:blip r:embed="rId4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chemeClr val="tx1"/>
                </a:solidFill>
                <a:cs typeface="Arial" panose="020B0604020202020204" pitchFamily="34" charset="0"/>
              </a:rPr>
              <a:t>Contemporary air-sea CO</a:t>
            </a:r>
            <a:r>
              <a:rPr lang="en-GB" altLang="en-US" baseline="-25000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n-GB" altLang="en-US" dirty="0">
                <a:solidFill>
                  <a:schemeClr val="tx1"/>
                </a:solidFill>
                <a:cs typeface="Arial" panose="020B0604020202020204" pitchFamily="34" charset="0"/>
              </a:rPr>
              <a:t> flux</a:t>
            </a:r>
          </a:p>
        </p:txBody>
      </p:sp>
      <p:sp>
        <p:nvSpPr>
          <p:cNvPr id="21" name="Arc 20"/>
          <p:cNvSpPr/>
          <p:nvPr/>
        </p:nvSpPr>
        <p:spPr>
          <a:xfrm>
            <a:off x="6130837" y="2025590"/>
            <a:ext cx="1800225" cy="1398587"/>
          </a:xfrm>
          <a:prstGeom prst="arc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4" name="TextBox 21"/>
          <p:cNvSpPr txBox="1">
            <a:spLocks noChangeArrowheads="1"/>
          </p:cNvSpPr>
          <p:nvPr/>
        </p:nvSpPr>
        <p:spPr bwMode="auto">
          <a:xfrm>
            <a:off x="7245766" y="1659176"/>
            <a:ext cx="36567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Blip>
                <a:blip r:embed="rId4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</a:rPr>
              <a:t>gas transfer parameterisation,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</a:rPr>
              <a:t>wind speed product</a:t>
            </a:r>
          </a:p>
        </p:txBody>
      </p:sp>
      <p:sp>
        <p:nvSpPr>
          <p:cNvPr id="102415" name="TextBox 22"/>
          <p:cNvSpPr txBox="1">
            <a:spLocks noChangeArrowheads="1"/>
          </p:cNvSpPr>
          <p:nvPr/>
        </p:nvSpPr>
        <p:spPr bwMode="auto">
          <a:xfrm>
            <a:off x="444139" y="6429986"/>
            <a:ext cx="110947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Blip>
                <a:blip r:embed="rId4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(Jacobson et al., 2007; Landschützer et al., 2014; </a:t>
            </a:r>
            <a:r>
              <a:rPr lang="en-GB" alt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Rödenbeck</a:t>
            </a:r>
            <a:r>
              <a:rPr lang="en-GB" alt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et al., 2015; Bakker et al., 2016; </a:t>
            </a:r>
            <a:r>
              <a:rPr lang="en-GB" alt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Resplandy</a:t>
            </a:r>
            <a:r>
              <a:rPr lang="en-GB" alt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et al., 2018)</a:t>
            </a:r>
          </a:p>
        </p:txBody>
      </p:sp>
      <p:pic>
        <p:nvPicPr>
          <p:cNvPr id="102416" name="Picture 10" descr="SOCAT_cat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2380"/>
          <a:stretch>
            <a:fillRect/>
          </a:stretch>
        </p:blipFill>
        <p:spPr bwMode="auto">
          <a:xfrm>
            <a:off x="230767" y="130347"/>
            <a:ext cx="12239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35889" y="1371144"/>
            <a:ext cx="28587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= k K</a:t>
            </a:r>
            <a:r>
              <a:rPr lang="en-GB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GB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(w-a)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818522" y="4388823"/>
            <a:ext cx="0" cy="72000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8631841" y="4471816"/>
            <a:ext cx="35455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Blip>
                <a:blip r:embed="rId4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</a:rPr>
              <a:t>Riverine CO</a:t>
            </a:r>
            <a:r>
              <a:rPr lang="en-GB" altLang="en-US" baseline="-25000" dirty="0">
                <a:solidFill>
                  <a:srgbClr val="0070C0"/>
                </a:solidFill>
                <a:cs typeface="Arial" panose="020B0604020202020204" pitchFamily="34" charset="0"/>
              </a:rPr>
              <a:t>2</a:t>
            </a: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</a:rPr>
              <a:t> outgassing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</a:rPr>
              <a:t>0.45 - 0.78 </a:t>
            </a:r>
            <a:r>
              <a:rPr lang="en-GB" altLang="en-US" dirty="0" err="1">
                <a:solidFill>
                  <a:srgbClr val="0070C0"/>
                </a:solidFill>
                <a:cs typeface="Arial" panose="020B0604020202020204" pitchFamily="34" charset="0"/>
              </a:rPr>
              <a:t>Pg</a:t>
            </a: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</a:rPr>
              <a:t> C yr</a:t>
            </a:r>
            <a:r>
              <a:rPr lang="en-GB" altLang="en-US" baseline="30000" dirty="0">
                <a:solidFill>
                  <a:srgbClr val="0070C0"/>
                </a:solidFill>
                <a:cs typeface="Arial" panose="020B0604020202020204" pitchFamily="34" charset="0"/>
              </a:rPr>
              <a:t>-1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7997535" y="5216641"/>
            <a:ext cx="21339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Blip>
                <a:blip r:embed="rId4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chemeClr val="tx1"/>
                </a:solidFill>
                <a:cs typeface="Arial" panose="020B0604020202020204" pitchFamily="34" charset="0"/>
              </a:rPr>
              <a:t>Ocean uptake of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chemeClr val="tx1"/>
                </a:solidFill>
                <a:cs typeface="Arial" panose="020B0604020202020204" pitchFamily="34" charset="0"/>
              </a:rPr>
              <a:t>anthropogenic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chemeClr val="tx1"/>
                </a:solidFill>
                <a:cs typeface="Arial" panose="020B0604020202020204" pitchFamily="34" charset="0"/>
              </a:rPr>
              <a:t>CO</a:t>
            </a:r>
            <a:r>
              <a:rPr lang="en-GB" altLang="en-US" baseline="-25000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n-GB" altLang="en-US" dirty="0">
                <a:solidFill>
                  <a:schemeClr val="tx1"/>
                </a:solidFill>
                <a:cs typeface="Arial" panose="020B0604020202020204" pitchFamily="34" charset="0"/>
              </a:rPr>
              <a:t> emissions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9856" y="196343"/>
            <a:ext cx="5908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CO</a:t>
            </a:r>
            <a:r>
              <a:rPr lang="en-GB" alt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uptake from pCO</a:t>
            </a:r>
            <a:r>
              <a:rPr lang="en-GB" alt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29530" y="3779613"/>
          <a:ext cx="3935930" cy="2456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776">
                  <a:extLst>
                    <a:ext uri="{9D8B030D-6E8A-4147-A177-3AD203B41FA5}">
                      <a16:colId xmlns:a16="http://schemas.microsoft.com/office/drawing/2014/main" val="1357769838"/>
                    </a:ext>
                  </a:extLst>
                </a:gridCol>
                <a:gridCol w="1043878">
                  <a:extLst>
                    <a:ext uri="{9D8B030D-6E8A-4147-A177-3AD203B41FA5}">
                      <a16:colId xmlns:a16="http://schemas.microsoft.com/office/drawing/2014/main" val="4043594623"/>
                    </a:ext>
                  </a:extLst>
                </a:gridCol>
                <a:gridCol w="1182276">
                  <a:extLst>
                    <a:ext uri="{9D8B030D-6E8A-4147-A177-3AD203B41FA5}">
                      <a16:colId xmlns:a16="http://schemas.microsoft.com/office/drawing/2014/main" val="3690807016"/>
                    </a:ext>
                  </a:extLst>
                </a:gridCol>
              </a:tblGrid>
              <a:tr h="73433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Drivers 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pCO</a:t>
                      </a:r>
                      <a:r>
                        <a:rPr lang="en-GB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mapping</a:t>
                      </a:r>
                      <a:endParaRPr lang="en-GB" sz="14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Neural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network (MPI-H)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 layer method (MPI-J)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707319"/>
                  </a:ext>
                </a:extLst>
              </a:tr>
              <a:tr h="361391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Atmospheric CO</a:t>
                      </a:r>
                      <a:r>
                        <a:rPr lang="en-GB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842155"/>
                  </a:ext>
                </a:extLst>
              </a:tr>
              <a:tr h="361391"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(SST)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548364"/>
                  </a:ext>
                </a:extLst>
              </a:tr>
              <a:tr h="33326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543541"/>
                  </a:ext>
                </a:extLst>
              </a:tr>
              <a:tr h="33326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Chlorophyll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826379"/>
                  </a:ext>
                </a:extLst>
              </a:tr>
              <a:tr h="33326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 layer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59068"/>
                  </a:ext>
                </a:extLst>
              </a:tr>
            </a:tbl>
          </a:graphicData>
        </a:graphic>
      </p:graphicFrame>
      <p:sp>
        <p:nvSpPr>
          <p:cNvPr id="24" name="Arc 23">
            <a:extLst>
              <a:ext uri="{FF2B5EF4-FFF2-40B4-BE49-F238E27FC236}">
                <a16:creationId xmlns:a16="http://schemas.microsoft.com/office/drawing/2014/main" id="{63643FA5-9444-4E22-B101-C60AA380014B}"/>
              </a:ext>
            </a:extLst>
          </p:cNvPr>
          <p:cNvSpPr/>
          <p:nvPr/>
        </p:nvSpPr>
        <p:spPr>
          <a:xfrm rot="5400000">
            <a:off x="3839311" y="2986267"/>
            <a:ext cx="1800225" cy="1400175"/>
          </a:xfrm>
          <a:prstGeom prst="arc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73B23C-F40F-4B68-A979-4AEFF1A9BD9D}"/>
              </a:ext>
            </a:extLst>
          </p:cNvPr>
          <p:cNvSpPr/>
          <p:nvPr/>
        </p:nvSpPr>
        <p:spPr>
          <a:xfrm>
            <a:off x="97957" y="808602"/>
            <a:ext cx="15208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GB" sz="1600" b="1" dirty="0">
                <a:solidFill>
                  <a:srgbClr val="4F81BD"/>
                </a:solidFill>
                <a:latin typeface="Calibri"/>
              </a:rPr>
              <a:t>www.socat.info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7A9666AB-67E5-43F1-AC2C-F931830050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5374" r="9839"/>
          <a:stretch/>
        </p:blipFill>
        <p:spPr>
          <a:xfrm>
            <a:off x="10212816" y="-5033"/>
            <a:ext cx="2016229" cy="1298071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8DF70CD9-16D3-42B6-836B-BE8E948FC050}"/>
              </a:ext>
            </a:extLst>
          </p:cNvPr>
          <p:cNvSpPr>
            <a:spLocks noChangeAspect="1"/>
          </p:cNvSpPr>
          <p:nvPr/>
        </p:nvSpPr>
        <p:spPr>
          <a:xfrm>
            <a:off x="10419887" y="554002"/>
            <a:ext cx="180000" cy="180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851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3946</TotalTime>
  <Words>989</Words>
  <Application>Microsoft Office PowerPoint</Application>
  <PresentationFormat>Widescreen</PresentationFormat>
  <Paragraphs>171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Office Theme</vt:lpstr>
      <vt:lpstr>3_Office Theme</vt:lpstr>
      <vt:lpstr>PowerPoint Presentation</vt:lpstr>
      <vt:lpstr>PowerPoint Presentation</vt:lpstr>
      <vt:lpstr>PowerPoint Presentation</vt:lpstr>
      <vt:lpstr>Global Data Analysis Project Version 2 (Interior ocean carbon and other observations)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Fate of anthropogenic CO2 emissions (2009–2018)</vt:lpstr>
      <vt:lpstr>PowerPoint Presentation</vt:lpstr>
      <vt:lpstr>PowerPoint Presentation</vt:lpstr>
    </vt:vector>
  </TitlesOfParts>
  <Company>University of East Anglia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Dorothee Bakker (ENV - Staff)</dc:creator>
  <cp:lastModifiedBy>Dorothee Bakker (ENV - Staff)</cp:lastModifiedBy>
  <cp:revision>274</cp:revision>
  <dcterms:created xsi:type="dcterms:W3CDTF">2019-02-06T19:02:44Z</dcterms:created>
  <dcterms:modified xsi:type="dcterms:W3CDTF">2020-09-16T09:17:51Z</dcterms:modified>
</cp:coreProperties>
</file>